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5" r:id="rId10"/>
    <p:sldId id="267" r:id="rId11"/>
    <p:sldId id="264" r:id="rId12"/>
    <p:sldId id="266" r:id="rId13"/>
    <p:sldId id="268" r:id="rId14"/>
    <p:sldId id="269" r:id="rId15"/>
    <p:sldId id="271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080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2" autoAdjust="0"/>
    <p:restoredTop sz="94660"/>
  </p:normalViewPr>
  <p:slideViewPr>
    <p:cSldViewPr snapToGrid="0">
      <p:cViewPr varScale="1">
        <p:scale>
          <a:sx n="67" d="100"/>
          <a:sy n="67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556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4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784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4198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935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23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55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89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34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34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3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8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4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43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33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07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3CF9710-1827-46F7-BB79-F09D14A05380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BDE6652-309A-42D1-9482-3472B12FA4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32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0E20-3B92-6D26-8060-033609647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 Oriented Programing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C3119C-DFD4-3360-0954-E81E0C13C3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 Yasir Nawaz</a:t>
            </a:r>
          </a:p>
        </p:txBody>
      </p:sp>
    </p:spTree>
    <p:extLst>
      <p:ext uri="{BB962C8B-B14F-4D97-AF65-F5344CB8AC3E}">
        <p14:creationId xmlns:p14="http://schemas.microsoft.com/office/powerpoint/2010/main" val="4183690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D4F09-BE5C-44FD-C5A7-5FECCFAA5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2238-80FB-2BDC-AF11-E7DDA9AFF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Inheritance 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96C1F2-D5F3-4CF1-0100-DBFE5FB6A588}"/>
              </a:ext>
            </a:extLst>
          </p:cNvPr>
          <p:cNvGrpSpPr/>
          <p:nvPr/>
        </p:nvGrpSpPr>
        <p:grpSpPr>
          <a:xfrm>
            <a:off x="1488207" y="640844"/>
            <a:ext cx="9727481" cy="4874132"/>
            <a:chOff x="1145307" y="355093"/>
            <a:chExt cx="10048745" cy="5264527"/>
          </a:xfrm>
        </p:grpSpPr>
        <p:pic>
          <p:nvPicPr>
            <p:cNvPr id="1026" name="Picture 2" descr="Business man png images | PNGEgg">
              <a:extLst>
                <a:ext uri="{FF2B5EF4-FFF2-40B4-BE49-F238E27FC236}">
                  <a16:creationId xmlns:a16="http://schemas.microsoft.com/office/drawing/2014/main" id="{EFDDD811-2D83-DBAE-7CB7-10519CB46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771" b="96943" l="9483" r="89943">
                          <a14:foregroundMark x1="47989" y1="7771" x2="49425" y2="16561"/>
                          <a14:foregroundMark x1="31322" y1="92357" x2="31322" y2="90955"/>
                          <a14:foregroundMark x1="64368" y1="96178" x2="64655" y2="92866"/>
                          <a14:foregroundMark x1="32759" y1="96943" x2="32759" y2="969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4139" y="689706"/>
              <a:ext cx="931861" cy="2102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Male young doctor transparent PNG - Similar PNG">
              <a:extLst>
                <a:ext uri="{FF2B5EF4-FFF2-40B4-BE49-F238E27FC236}">
                  <a16:creationId xmlns:a16="http://schemas.microsoft.com/office/drawing/2014/main" id="{A95B2171-0286-5B3D-0D5A-43178D2161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726" b="99334" l="9000" r="90167">
                          <a14:foregroundMark x1="32000" y1="55925" x2="41167" y2="46338"/>
                          <a14:foregroundMark x1="32000" y1="46338" x2="59333" y2="64314"/>
                          <a14:foregroundMark x1="59333" y1="64314" x2="53667" y2="72437"/>
                          <a14:foregroundMark x1="53667" y1="72437" x2="45667" y2="64980"/>
                          <a14:foregroundMark x1="45667" y1="64980" x2="45667" y2="64980"/>
                          <a14:foregroundMark x1="15500" y1="88149" x2="14000" y2="67244"/>
                          <a14:foregroundMark x1="14000" y1="67244" x2="23000" y2="44474"/>
                          <a14:foregroundMark x1="23000" y1="44474" x2="53667" y2="47537"/>
                          <a14:foregroundMark x1="53667" y1="47537" x2="66667" y2="57257"/>
                          <a14:foregroundMark x1="66667" y1="57257" x2="82000" y2="81092"/>
                          <a14:foregroundMark x1="82000" y1="81092" x2="60833" y2="95606"/>
                          <a14:foregroundMark x1="60833" y1="95606" x2="58167" y2="96272"/>
                          <a14:foregroundMark x1="47000" y1="11718" x2="44833" y2="11984"/>
                          <a14:foregroundMark x1="46500" y1="5726" x2="51000" y2="6258"/>
                          <a14:foregroundMark x1="71167" y1="94940" x2="81167" y2="92943"/>
                          <a14:foregroundMark x1="81167" y1="92943" x2="86000" y2="71904"/>
                          <a14:foregroundMark x1="86000" y1="71904" x2="80500" y2="55393"/>
                          <a14:foregroundMark x1="80500" y1="55393" x2="73333" y2="48469"/>
                          <a14:foregroundMark x1="73333" y1="48469" x2="57833" y2="43009"/>
                          <a14:foregroundMark x1="69667" y1="44208" x2="80667" y2="51265"/>
                          <a14:foregroundMark x1="80667" y1="51265" x2="87667" y2="64581"/>
                          <a14:foregroundMark x1="87667" y1="64581" x2="90333" y2="82823"/>
                          <a14:foregroundMark x1="90333" y1="82823" x2="87167" y2="92410"/>
                          <a14:foregroundMark x1="87167" y1="92410" x2="84833" y2="94008"/>
                          <a14:foregroundMark x1="30833" y1="53129" x2="24167" y2="66977"/>
                          <a14:foregroundMark x1="24167" y1="66977" x2="26667" y2="86551"/>
                          <a14:foregroundMark x1="26667" y1="86551" x2="35167" y2="88282"/>
                          <a14:foregroundMark x1="35167" y1="88282" x2="57667" y2="85885"/>
                          <a14:foregroundMark x1="57667" y1="85885" x2="62500" y2="83888"/>
                          <a14:foregroundMark x1="66167" y1="72437" x2="49500" y2="76964"/>
                          <a14:foregroundMark x1="49500" y1="76964" x2="30833" y2="62317"/>
                          <a14:foregroundMark x1="30833" y1="62317" x2="64167" y2="74700"/>
                          <a14:foregroundMark x1="64167" y1="74700" x2="67833" y2="73369"/>
                          <a14:foregroundMark x1="61333" y1="79095" x2="59833" y2="79494"/>
                          <a14:foregroundMark x1="61667" y1="82823" x2="71500" y2="78562"/>
                          <a14:foregroundMark x1="59500" y1="79228" x2="60167" y2="82024"/>
                          <a14:foregroundMark x1="61167" y1="89214" x2="22000" y2="92810"/>
                          <a14:foregroundMark x1="22000" y1="92810" x2="21333" y2="92810"/>
                          <a14:foregroundMark x1="64833" y1="40613" x2="75833" y2="46072"/>
                          <a14:foregroundMark x1="75833" y1="46072" x2="85667" y2="56591"/>
                          <a14:foregroundMark x1="79500" y1="47670" x2="85000" y2="52330"/>
                          <a14:foregroundMark x1="30333" y1="44208" x2="32167" y2="44208"/>
                          <a14:foregroundMark x1="31167" y1="43409" x2="27833" y2="44607"/>
                          <a14:foregroundMark x1="20833" y1="48735" x2="11667" y2="56591"/>
                          <a14:foregroundMark x1="11667" y1="56591" x2="10333" y2="67643"/>
                          <a14:foregroundMark x1="17167" y1="51132" x2="11833" y2="58988"/>
                          <a14:foregroundMark x1="11833" y1="58988" x2="11500" y2="60320"/>
                          <a14:foregroundMark x1="11333" y1="78828" x2="9000" y2="66045"/>
                          <a14:foregroundMark x1="9000" y1="66045" x2="13833" y2="50333"/>
                          <a14:foregroundMark x1="13833" y1="50333" x2="15333" y2="54328"/>
                          <a14:foregroundMark x1="23000" y1="99068" x2="54833" y2="97870"/>
                          <a14:foregroundMark x1="54833" y1="97870" x2="75000" y2="99334"/>
                          <a14:foregroundMark x1="75000" y1="99334" x2="75500" y2="99334"/>
                          <a14:foregroundMark x1="48667" y1="42743" x2="46000" y2="21838"/>
                          <a14:foregroundMark x1="38667" y1="15712" x2="52667" y2="17310"/>
                          <a14:foregroundMark x1="52667" y1="17310" x2="52667" y2="28895"/>
                          <a14:foregroundMark x1="59833" y1="24368" x2="59833" y2="24368"/>
                          <a14:foregroundMark x1="34167" y1="23569" x2="34167" y2="23569"/>
                          <a14:foregroundMark x1="33667" y1="21172" x2="33667" y2="21172"/>
                          <a14:foregroundMark x1="32667" y1="21039" x2="32667" y2="21039"/>
                          <a14:foregroundMark x1="32833" y1="19973" x2="32833" y2="19973"/>
                          <a14:foregroundMark x1="32500" y1="21305" x2="32500" y2="21305"/>
                          <a14:foregroundMark x1="32333" y1="20905" x2="32333" y2="209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5307" y="3368679"/>
              <a:ext cx="1679296" cy="2102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ivil Engineering Mechanical Engineering, engineer, people, engineering png  | PNGEgg">
              <a:extLst>
                <a:ext uri="{FF2B5EF4-FFF2-40B4-BE49-F238E27FC236}">
                  <a16:creationId xmlns:a16="http://schemas.microsoft.com/office/drawing/2014/main" id="{3798149D-92FB-2A00-0CAC-E4EB5A0A39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407" b="98798" l="9483" r="89943">
                          <a14:foregroundMark x1="49713" y1="7014" x2="49713" y2="15030"/>
                          <a14:foregroundMark x1="50287" y1="96593" x2="65805" y2="96794"/>
                          <a14:foregroundMark x1="25575" y1="96192" x2="23563" y2="98597"/>
                          <a14:foregroundMark x1="51149" y1="3407" x2="51149" y2="3407"/>
                          <a14:foregroundMark x1="54023" y1="3407" x2="54023" y2="3407"/>
                          <a14:foregroundMark x1="52011" y1="3407" x2="52011" y2="3407"/>
                          <a14:foregroundMark x1="52874" y1="3407" x2="52874" y2="3407"/>
                          <a14:foregroundMark x1="35632" y1="98798" x2="35632" y2="987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738" y="3368679"/>
              <a:ext cx="1466704" cy="2103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Pakistan player png images | PNGWing">
              <a:extLst>
                <a:ext uri="{FF2B5EF4-FFF2-40B4-BE49-F238E27FC236}">
                  <a16:creationId xmlns:a16="http://schemas.microsoft.com/office/drawing/2014/main" id="{BBABFAD7-0DA5-E818-0782-FC62876F1F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000" b="98261" l="10000" r="90000">
                          <a14:foregroundMark x1="46667" y1="5217" x2="64167" y2="14565"/>
                          <a14:foregroundMark x1="67500" y1="95000" x2="71944" y2="89348"/>
                          <a14:foregroundMark x1="63611" y1="98261" x2="63611" y2="98261"/>
                          <a14:backgroundMark x1="74444" y1="31522" x2="74444" y2="315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69"/>
            <a:stretch/>
          </p:blipFill>
          <p:spPr bwMode="auto">
            <a:xfrm>
              <a:off x="6195577" y="2969997"/>
              <a:ext cx="1466704" cy="2649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Solution Design and Design Engineering Services for Enterprises">
              <a:extLst>
                <a:ext uri="{FF2B5EF4-FFF2-40B4-BE49-F238E27FC236}">
                  <a16:creationId xmlns:a16="http://schemas.microsoft.com/office/drawing/2014/main" id="{8F3BE3E5-5E5E-E6BF-F97F-239187BD90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416" y="3186113"/>
              <a:ext cx="2579636" cy="2285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5C297E-EE71-90C4-2B45-F2A082D5D28C}"/>
                </a:ext>
              </a:extLst>
            </p:cNvPr>
            <p:cNvSpPr txBox="1"/>
            <p:nvPr/>
          </p:nvSpPr>
          <p:spPr>
            <a:xfrm>
              <a:off x="5248393" y="355093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500" dirty="0"/>
                <a:t>MEN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CCA5B2-0650-2E8E-BA60-EFB26C2E3734}"/>
                </a:ext>
              </a:extLst>
            </p:cNvPr>
            <p:cNvSpPr txBox="1"/>
            <p:nvPr/>
          </p:nvSpPr>
          <p:spPr>
            <a:xfrm>
              <a:off x="1329968" y="2969997"/>
              <a:ext cx="1353238" cy="398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500" dirty="0">
                  <a:solidFill>
                    <a:schemeClr val="accent1">
                      <a:lumMod val="75000"/>
                    </a:schemeClr>
                  </a:solidFill>
                </a:rPr>
                <a:t>DOCTOR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A826EBB-D59A-4FC7-CA1B-9E2F93B42795}"/>
                </a:ext>
              </a:extLst>
            </p:cNvPr>
            <p:cNvSpPr txBox="1"/>
            <p:nvPr/>
          </p:nvSpPr>
          <p:spPr>
            <a:xfrm>
              <a:off x="3733275" y="2969997"/>
              <a:ext cx="1604941" cy="398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500" dirty="0">
                  <a:solidFill>
                    <a:schemeClr val="accent1">
                      <a:lumMod val="75000"/>
                    </a:schemeClr>
                  </a:solidFill>
                </a:rPr>
                <a:t>ENGINEER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EA4895-4EB6-BAF0-15DE-9353F113D845}"/>
                </a:ext>
              </a:extLst>
            </p:cNvPr>
            <p:cNvSpPr txBox="1"/>
            <p:nvPr/>
          </p:nvSpPr>
          <p:spPr>
            <a:xfrm>
              <a:off x="6052631" y="2969997"/>
              <a:ext cx="1810478" cy="398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500" dirty="0">
                  <a:solidFill>
                    <a:schemeClr val="accent1">
                      <a:lumMod val="75000"/>
                    </a:schemeClr>
                  </a:solidFill>
                </a:rPr>
                <a:t>CRICKETER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F0E2594-B1A9-0296-2A6E-BCDA606923DC}"/>
                </a:ext>
              </a:extLst>
            </p:cNvPr>
            <p:cNvSpPr txBox="1"/>
            <p:nvPr/>
          </p:nvSpPr>
          <p:spPr>
            <a:xfrm>
              <a:off x="8713899" y="2969997"/>
              <a:ext cx="1808358" cy="398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500" dirty="0">
                  <a:solidFill>
                    <a:schemeClr val="accent1">
                      <a:lumMod val="75000"/>
                    </a:schemeClr>
                  </a:solidFill>
                </a:rPr>
                <a:t>DEVELOPER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322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63D99-332C-6766-4514-FAAE71C65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03073-BD86-E8F1-CD5D-E3ABD5447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Polymorphism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51E4A0-4E2F-1ADA-E958-683C45109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70" y="1033430"/>
            <a:ext cx="7905455" cy="476743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The word polymorphism is derived from Greek words.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>
                <a:latin typeface="Arial Black" panose="020B0A04020102020204" pitchFamily="34" charset="0"/>
              </a:rPr>
              <a:t>Poly: Many	and 	Morphism: Forms</a:t>
            </a:r>
          </a:p>
          <a:p>
            <a:r>
              <a:rPr lang="en-US" dirty="0">
                <a:latin typeface="Arial Black" panose="020B0A04020102020204" pitchFamily="34" charset="0"/>
              </a:rPr>
              <a:t>Polymorphism describes the situation where a single interface is used in multiple forms.</a:t>
            </a:r>
          </a:p>
          <a:p>
            <a:r>
              <a:rPr lang="en-US" dirty="0">
                <a:latin typeface="Arial Black" panose="020B0A04020102020204" pitchFamily="34" charset="0"/>
              </a:rPr>
              <a:t>It increases the ability to reuse the same line of code on different occasions.</a:t>
            </a:r>
          </a:p>
          <a:p>
            <a:r>
              <a:rPr lang="en-US" dirty="0">
                <a:latin typeface="Arial Black" panose="020B0A04020102020204" pitchFamily="34" charset="0"/>
              </a:rPr>
              <a:t>Polymorphism allows single variable name to be used for storing values of different data types such as int, long, float and double.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BEA458-CF32-ED56-CB65-C8C505908F4F}"/>
              </a:ext>
            </a:extLst>
          </p:cNvPr>
          <p:cNvGrpSpPr/>
          <p:nvPr/>
        </p:nvGrpSpPr>
        <p:grpSpPr>
          <a:xfrm>
            <a:off x="8609325" y="1364825"/>
            <a:ext cx="2893091" cy="3043237"/>
            <a:chOff x="7528152" y="1214438"/>
            <a:chExt cx="3666593" cy="38290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C871FBD-46FF-B101-9669-377033D5C94D}"/>
                </a:ext>
              </a:extLst>
            </p:cNvPr>
            <p:cNvSpPr/>
            <p:nvPr/>
          </p:nvSpPr>
          <p:spPr>
            <a:xfrm>
              <a:off x="9180208" y="1743990"/>
              <a:ext cx="1114425" cy="58578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8CEB19A-FEAD-2E8A-CE54-07748BF39EA6}"/>
                </a:ext>
              </a:extLst>
            </p:cNvPr>
            <p:cNvSpPr/>
            <p:nvPr/>
          </p:nvSpPr>
          <p:spPr>
            <a:xfrm>
              <a:off x="10294633" y="2494630"/>
              <a:ext cx="900112" cy="1000125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1CC6A9-0FFB-0DE6-3BAB-841765E7E41D}"/>
                </a:ext>
              </a:extLst>
            </p:cNvPr>
            <p:cNvSpPr/>
            <p:nvPr/>
          </p:nvSpPr>
          <p:spPr>
            <a:xfrm>
              <a:off x="8394883" y="2727819"/>
              <a:ext cx="785813" cy="76693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5C0142D-9D84-786D-A7D0-2D5CAD5E709B}"/>
                </a:ext>
              </a:extLst>
            </p:cNvPr>
            <p:cNvSpPr/>
            <p:nvPr/>
          </p:nvSpPr>
          <p:spPr>
            <a:xfrm>
              <a:off x="9371660" y="3796704"/>
              <a:ext cx="731520" cy="73152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ED6D56-1AAD-1D44-4DF3-E5475261EF41}"/>
                </a:ext>
              </a:extLst>
            </p:cNvPr>
            <p:cNvSpPr txBox="1"/>
            <p:nvPr/>
          </p:nvSpPr>
          <p:spPr>
            <a:xfrm>
              <a:off x="9293228" y="2926621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Shapes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DE82F1B0-8030-FA48-4DB1-90636468DAB0}"/>
                </a:ext>
              </a:extLst>
            </p:cNvPr>
            <p:cNvSpPr/>
            <p:nvPr/>
          </p:nvSpPr>
          <p:spPr>
            <a:xfrm>
              <a:off x="7986713" y="1214438"/>
              <a:ext cx="408170" cy="382905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78E246-DFAD-2E19-35DC-9206280B926C}"/>
                </a:ext>
              </a:extLst>
            </p:cNvPr>
            <p:cNvSpPr txBox="1"/>
            <p:nvPr/>
          </p:nvSpPr>
          <p:spPr>
            <a:xfrm rot="16200000">
              <a:off x="6935201" y="3055065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Polymorphism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5094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A135B-61D5-7132-04B6-91076064A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74C3E-6A6F-187B-4E40-F4FD6AE37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-157168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Types of Polymorphism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C8081A-E6A6-7A70-E669-4C306D83B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71" y="856716"/>
            <a:ext cx="8911617" cy="4824581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There are mainly Two types of polymorphism: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Compile Time Polymorphism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Run time polymorphism</a:t>
            </a:r>
          </a:p>
          <a:p>
            <a:r>
              <a:rPr lang="en-US" dirty="0">
                <a:latin typeface="Arial Black" panose="020B0A04020102020204" pitchFamily="34" charset="0"/>
              </a:rPr>
              <a:t>Compile Time (Overloading)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It accurse during the compiling process.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Method overloading is achieved when we use same methods with different parameters or types.</a:t>
            </a:r>
          </a:p>
          <a:p>
            <a:r>
              <a:rPr lang="en-US" dirty="0">
                <a:latin typeface="Arial Black" panose="020B0A04020102020204" pitchFamily="34" charset="0"/>
              </a:rPr>
              <a:t>Run Time (Overriding)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Method overriding is used to implement a method that is already defined in the parent or super class.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Runtime polymorphism in </a:t>
            </a:r>
            <a:r>
              <a:rPr lang="en-US" dirty="0" err="1">
                <a:latin typeface="Arial Black" panose="020B0A04020102020204" pitchFamily="34" charset="0"/>
              </a:rPr>
              <a:t>oop</a:t>
            </a:r>
            <a:r>
              <a:rPr lang="en-US" dirty="0">
                <a:latin typeface="Arial Black" panose="020B0A04020102020204" pitchFamily="34" charset="0"/>
              </a:rPr>
              <a:t> is also known as dynamic binding or late binding.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03ED2C0-78EC-83C6-443F-DB06176884A7}"/>
              </a:ext>
            </a:extLst>
          </p:cNvPr>
          <p:cNvGrpSpPr/>
          <p:nvPr/>
        </p:nvGrpSpPr>
        <p:grpSpPr>
          <a:xfrm>
            <a:off x="9530738" y="1786604"/>
            <a:ext cx="1914526" cy="3341943"/>
            <a:chOff x="9458324" y="1691847"/>
            <a:chExt cx="1914526" cy="334194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85A5233-0454-47E8-0D97-84714FF561B1}"/>
                </a:ext>
              </a:extLst>
            </p:cNvPr>
            <p:cNvSpPr/>
            <p:nvPr/>
          </p:nvSpPr>
          <p:spPr>
            <a:xfrm>
              <a:off x="9458324" y="4019377"/>
              <a:ext cx="1629753" cy="10144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  <a:latin typeface="AA Aqil" panose="02000500000000020004" pitchFamily="2" charset="-78"/>
                <a:cs typeface="AA Aqil" panose="02000500000000020004" pitchFamily="2" charset="-78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AA Aqil" panose="02000500000000020004" pitchFamily="2" charset="-78"/>
                  <a:cs typeface="AA Aqil" panose="02000500000000020004" pitchFamily="2" charset="-78"/>
                </a:rPr>
                <a:t>Run time (Dynamic Polymorphism)</a:t>
              </a:r>
            </a:p>
            <a:p>
              <a:pPr algn="ctr"/>
              <a:endParaRPr lang="en-US" b="1" dirty="0">
                <a:solidFill>
                  <a:schemeClr val="tx1"/>
                </a:solidFill>
                <a:latin typeface="AA Aqil" panose="02000500000000020004" pitchFamily="2" charset="-78"/>
                <a:cs typeface="AA Aqil" panose="02000500000000020004" pitchFamily="2" charset="-7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4F15520-B2D8-10FA-A0BF-56285A03973C}"/>
                </a:ext>
              </a:extLst>
            </p:cNvPr>
            <p:cNvSpPr/>
            <p:nvPr/>
          </p:nvSpPr>
          <p:spPr>
            <a:xfrm>
              <a:off x="9458324" y="2414587"/>
              <a:ext cx="1629753" cy="10144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AA Aqil" panose="02000500000000020004" pitchFamily="2" charset="-78"/>
                  <a:cs typeface="AA Aqil" panose="02000500000000020004" pitchFamily="2" charset="-78"/>
                </a:rPr>
                <a:t>Compile time (Static Polymorphism)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B3B820F-5230-88CE-8008-61D75B633C7D}"/>
                </a:ext>
              </a:extLst>
            </p:cNvPr>
            <p:cNvCxnSpPr>
              <a:cxnSpLocks/>
            </p:cNvCxnSpPr>
            <p:nvPr/>
          </p:nvCxnSpPr>
          <p:spPr>
            <a:xfrm>
              <a:off x="11372850" y="1876513"/>
              <a:ext cx="0" cy="259547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12D53F3-9582-812F-9DB7-BDDAE9D24A73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77" y="2921794"/>
              <a:ext cx="28477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1F4B3BC-15EE-199D-E7F3-44AB48E2344B}"/>
                </a:ext>
              </a:extLst>
            </p:cNvPr>
            <p:cNvCxnSpPr>
              <a:cxnSpLocks/>
            </p:cNvCxnSpPr>
            <p:nvPr/>
          </p:nvCxnSpPr>
          <p:spPr>
            <a:xfrm>
              <a:off x="11088077" y="4471988"/>
              <a:ext cx="28477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915603-2665-26D1-1D8A-AB0078CC9EAA}"/>
                </a:ext>
              </a:extLst>
            </p:cNvPr>
            <p:cNvSpPr txBox="1"/>
            <p:nvPr/>
          </p:nvSpPr>
          <p:spPr>
            <a:xfrm>
              <a:off x="9495583" y="1691847"/>
              <a:ext cx="15552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Polymorphism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ABF7C86-D497-3DFB-FFC9-34D30BDE2CB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804" y="1878894"/>
              <a:ext cx="28477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3533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4A365-1F65-A852-918B-4238B8E25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095C-E51F-4F5A-C93B-99A93DB98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Abstraction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6DE5CE9-7E12-7725-4A23-5B29902F0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71" y="979063"/>
            <a:ext cx="10411804" cy="4631334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Using abstraction principle, a programmer hides all the internal details about an object. </a:t>
            </a:r>
          </a:p>
          <a:p>
            <a:r>
              <a:rPr lang="en-US" dirty="0">
                <a:latin typeface="Arial Black" panose="020B0A04020102020204" pitchFamily="34" charset="0"/>
              </a:rPr>
              <a:t>It is used to build a boundary wall between the application and client program.</a:t>
            </a:r>
          </a:p>
          <a:p>
            <a:r>
              <a:rPr lang="en-US" dirty="0">
                <a:latin typeface="Arial Black" panose="020B0A04020102020204" pitchFamily="34" charset="0"/>
              </a:rPr>
              <a:t>It is easier to manage and update the code.</a:t>
            </a:r>
          </a:p>
          <a:p>
            <a:r>
              <a:rPr lang="en-US" dirty="0">
                <a:latin typeface="Arial Black" panose="020B0A04020102020204" pitchFamily="34" charset="0"/>
              </a:rPr>
              <a:t>Its flexible for adopting new requirements or changes.</a:t>
            </a:r>
          </a:p>
          <a:p>
            <a:r>
              <a:rPr lang="en-US" dirty="0">
                <a:latin typeface="Arial Black" panose="020B0A04020102020204" pitchFamily="34" charset="0"/>
              </a:rPr>
              <a:t>We can say abstraction simplifies the process of software development by focusing on “what” rather than “how”.</a:t>
            </a:r>
          </a:p>
          <a:p>
            <a:r>
              <a:rPr lang="en-US" dirty="0">
                <a:latin typeface="Arial Black" panose="020B0A04020102020204" pitchFamily="34" charset="0"/>
              </a:rPr>
              <a:t>Abstraction is a design-level process, but encapsulation is an implementation process.</a:t>
            </a:r>
          </a:p>
        </p:txBody>
      </p:sp>
    </p:spTree>
    <p:extLst>
      <p:ext uri="{BB962C8B-B14F-4D97-AF65-F5344CB8AC3E}">
        <p14:creationId xmlns:p14="http://schemas.microsoft.com/office/powerpoint/2010/main" val="338080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3481F-D471-D234-64A8-518121A06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053A1-9D41-9F38-640A-AB495B90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Types of abstraction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C35A3B-1D26-46C1-B7D7-9AE6977A4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70" y="942947"/>
            <a:ext cx="7882917" cy="61855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There are manly two types of abstraction: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0CDD7-0E57-A7D0-43AB-0AD74637C203}"/>
              </a:ext>
            </a:extLst>
          </p:cNvPr>
          <p:cNvSpPr txBox="1">
            <a:spLocks/>
          </p:cNvSpPr>
          <p:nvPr/>
        </p:nvSpPr>
        <p:spPr>
          <a:xfrm>
            <a:off x="703870" y="1454796"/>
            <a:ext cx="8225817" cy="695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Data abstraction:</a:t>
            </a:r>
          </a:p>
          <a:p>
            <a:pPr lvl="2"/>
            <a:r>
              <a:rPr lang="en-US" dirty="0">
                <a:latin typeface="Arial Black" panose="020B0A04020102020204" pitchFamily="34" charset="0"/>
              </a:rPr>
              <a:t>When the objects data is not visible to outer world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354AFB-4910-ACA5-1B00-9F22B714CAB4}"/>
              </a:ext>
            </a:extLst>
          </p:cNvPr>
          <p:cNvGrpSpPr/>
          <p:nvPr/>
        </p:nvGrpSpPr>
        <p:grpSpPr>
          <a:xfrm>
            <a:off x="1764465" y="2240437"/>
            <a:ext cx="8277055" cy="3312812"/>
            <a:chOff x="1793494" y="2211335"/>
            <a:chExt cx="8277055" cy="331281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312369-4AEC-A96A-E807-607E867089E7}"/>
                </a:ext>
              </a:extLst>
            </p:cNvPr>
            <p:cNvGrpSpPr/>
            <p:nvPr/>
          </p:nvGrpSpPr>
          <p:grpSpPr>
            <a:xfrm>
              <a:off x="7788827" y="2211335"/>
              <a:ext cx="2281722" cy="3312812"/>
              <a:chOff x="8586787" y="1560940"/>
              <a:chExt cx="2393157" cy="3970852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D85EA6BA-C5BC-8981-8357-D9B3182E8D0D}"/>
                  </a:ext>
                </a:extLst>
              </p:cNvPr>
              <p:cNvSpPr/>
              <p:nvPr/>
            </p:nvSpPr>
            <p:spPr>
              <a:xfrm>
                <a:off x="8586787" y="2014931"/>
                <a:ext cx="2393157" cy="3516861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C052EFC-4FFA-BF1C-FB66-5ABEA293A683}"/>
                  </a:ext>
                </a:extLst>
              </p:cNvPr>
              <p:cNvSpPr/>
              <p:nvPr/>
            </p:nvSpPr>
            <p:spPr>
              <a:xfrm>
                <a:off x="8820740" y="2410000"/>
                <a:ext cx="1963786" cy="7429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Name: String</a:t>
                </a:r>
              </a:p>
              <a:p>
                <a:pPr algn="ctr"/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Id: Int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55F7280-DF0A-4743-2678-5A1813D99184}"/>
                  </a:ext>
                </a:extLst>
              </p:cNvPr>
              <p:cNvSpPr/>
              <p:nvPr/>
            </p:nvSpPr>
            <p:spPr>
              <a:xfrm>
                <a:off x="8820739" y="3533731"/>
                <a:ext cx="1963786" cy="7429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spc="400" dirty="0" err="1">
                    <a:latin typeface="AA Aqil" panose="02000500000000020004" pitchFamily="2" charset="-78"/>
                    <a:cs typeface="AA Aqil" panose="02000500000000020004" pitchFamily="2" charset="-78"/>
                  </a:rPr>
                  <a:t>get_name</a:t>
                </a:r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()</a:t>
                </a:r>
              </a:p>
              <a:p>
                <a:pPr algn="ctr"/>
                <a:r>
                  <a:rPr lang="en-US" sz="1200" b="1" spc="400" dirty="0" err="1">
                    <a:latin typeface="AA Aqil" panose="02000500000000020004" pitchFamily="2" charset="-78"/>
                    <a:cs typeface="AA Aqil" panose="02000500000000020004" pitchFamily="2" charset="-78"/>
                  </a:rPr>
                  <a:t>set_name</a:t>
                </a:r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(str)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5477F3F-DDDD-7DBA-8C8A-7256228751EA}"/>
                  </a:ext>
                </a:extLst>
              </p:cNvPr>
              <p:cNvSpPr/>
              <p:nvPr/>
            </p:nvSpPr>
            <p:spPr>
              <a:xfrm>
                <a:off x="8820739" y="4675236"/>
                <a:ext cx="1963786" cy="74295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spc="400" dirty="0" err="1">
                    <a:latin typeface="AA Aqil" panose="02000500000000020004" pitchFamily="2" charset="-78"/>
                    <a:cs typeface="AA Aqil" panose="02000500000000020004" pitchFamily="2" charset="-78"/>
                  </a:rPr>
                  <a:t>get_id</a:t>
                </a:r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()</a:t>
                </a:r>
              </a:p>
              <a:p>
                <a:pPr algn="ctr"/>
                <a:r>
                  <a:rPr lang="en-US" sz="1200" b="1" spc="400" dirty="0" err="1">
                    <a:latin typeface="AA Aqil" panose="02000500000000020004" pitchFamily="2" charset="-78"/>
                    <a:cs typeface="AA Aqil" panose="02000500000000020004" pitchFamily="2" charset="-78"/>
                  </a:rPr>
                  <a:t>set_id</a:t>
                </a:r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(str)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473A6F-A408-EA3D-BE6A-509237BB85CA}"/>
                  </a:ext>
                </a:extLst>
              </p:cNvPr>
              <p:cNvSpPr txBox="1"/>
              <p:nvPr/>
            </p:nvSpPr>
            <p:spPr>
              <a:xfrm>
                <a:off x="9356801" y="2044738"/>
                <a:ext cx="853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Private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A3106A4-F5EA-B325-FB78-2A0C4C621589}"/>
                  </a:ext>
                </a:extLst>
              </p:cNvPr>
              <p:cNvSpPr txBox="1"/>
              <p:nvPr/>
            </p:nvSpPr>
            <p:spPr>
              <a:xfrm>
                <a:off x="9430539" y="3164399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Public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35E2C3-EF10-3A1D-D0B2-8C123A22339D}"/>
                  </a:ext>
                </a:extLst>
              </p:cNvPr>
              <p:cNvSpPr txBox="1"/>
              <p:nvPr/>
            </p:nvSpPr>
            <p:spPr>
              <a:xfrm>
                <a:off x="9430539" y="4288824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Public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CEBA76-C3F9-943B-D183-146C2B067B81}"/>
                  </a:ext>
                </a:extLst>
              </p:cNvPr>
              <p:cNvSpPr txBox="1"/>
              <p:nvPr/>
            </p:nvSpPr>
            <p:spPr>
              <a:xfrm>
                <a:off x="9384051" y="1560940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3E13C95-DA3B-96A2-82D1-208D1C0BC2B4}"/>
                </a:ext>
              </a:extLst>
            </p:cNvPr>
            <p:cNvSpPr/>
            <p:nvPr/>
          </p:nvSpPr>
          <p:spPr>
            <a:xfrm>
              <a:off x="1793494" y="3091469"/>
              <a:ext cx="2281722" cy="2432678"/>
            </a:xfrm>
            <a:prstGeom prst="roundRect">
              <a:avLst/>
            </a:prstGeom>
            <a:solidFill>
              <a:srgbClr val="6C080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170958-0697-829E-183B-CA3C9ABFD9A3}"/>
                </a:ext>
              </a:extLst>
            </p:cNvPr>
            <p:cNvSpPr txBox="1"/>
            <p:nvPr/>
          </p:nvSpPr>
          <p:spPr>
            <a:xfrm>
              <a:off x="2218950" y="2691776"/>
              <a:ext cx="1430810" cy="342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 Program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964FAC2-2AF8-7C7A-2815-F6E850A6DC23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4075216" y="3947972"/>
              <a:ext cx="4047758" cy="3598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E07EF6-54C5-7094-C381-67D668EAFCA9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4075216" y="4307808"/>
              <a:ext cx="4047758" cy="59250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CBA37C-EBD1-D999-86D2-32AA70FEA840}"/>
                </a:ext>
              </a:extLst>
            </p:cNvPr>
            <p:cNvSpPr txBox="1"/>
            <p:nvPr/>
          </p:nvSpPr>
          <p:spPr>
            <a:xfrm rot="21260489">
              <a:off x="5417239" y="3729228"/>
              <a:ext cx="141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Accessibility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6439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2F9AF-307D-C5DA-8DFD-5A3882EF6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17C5-5F47-DB51-789A-9A0B4533A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Types of abstraction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22F77-02E7-59A1-AF43-22FB0E37DA56}"/>
              </a:ext>
            </a:extLst>
          </p:cNvPr>
          <p:cNvSpPr txBox="1">
            <a:spLocks/>
          </p:cNvSpPr>
          <p:nvPr/>
        </p:nvSpPr>
        <p:spPr>
          <a:xfrm>
            <a:off x="703871" y="1057930"/>
            <a:ext cx="10167330" cy="1313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+mj-lt"/>
              <a:buAutoNum type="arabicPeriod" startAt="2"/>
            </a:pPr>
            <a:r>
              <a:rPr lang="en-US" dirty="0">
                <a:latin typeface="Arial Black" panose="020B0A04020102020204" pitchFamily="34" charset="0"/>
              </a:rPr>
              <a:t>Process abstraction:</a:t>
            </a:r>
          </a:p>
          <a:p>
            <a:pPr lvl="2"/>
            <a:r>
              <a:rPr lang="en-US" dirty="0">
                <a:latin typeface="Arial Black" panose="020B0A04020102020204" pitchFamily="34" charset="0"/>
              </a:rPr>
              <a:t>When we do not need to provide the implementation process.</a:t>
            </a:r>
          </a:p>
          <a:p>
            <a:pPr lvl="2"/>
            <a:r>
              <a:rPr lang="en-US" dirty="0">
                <a:latin typeface="Arial Black" panose="020B0A04020102020204" pitchFamily="34" charset="0"/>
              </a:rPr>
              <a:t>It hides the  internal implementation of functions involved in a user Operation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4B445A3-7812-CC35-B54C-D32C970E4FFB}"/>
              </a:ext>
            </a:extLst>
          </p:cNvPr>
          <p:cNvGrpSpPr/>
          <p:nvPr/>
        </p:nvGrpSpPr>
        <p:grpSpPr>
          <a:xfrm>
            <a:off x="1764465" y="2240689"/>
            <a:ext cx="8741457" cy="3312560"/>
            <a:chOff x="1793494" y="2211587"/>
            <a:chExt cx="8741457" cy="331256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2B76D9-591D-FD22-504D-1B5F139E68DE}"/>
                </a:ext>
              </a:extLst>
            </p:cNvPr>
            <p:cNvGrpSpPr/>
            <p:nvPr/>
          </p:nvGrpSpPr>
          <p:grpSpPr>
            <a:xfrm>
              <a:off x="7788825" y="2211587"/>
              <a:ext cx="2746126" cy="3312560"/>
              <a:chOff x="8586786" y="1561242"/>
              <a:chExt cx="2880242" cy="397055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7F9BEA5-77E1-637B-D560-EDD5D985F590}"/>
                  </a:ext>
                </a:extLst>
              </p:cNvPr>
              <p:cNvSpPr/>
              <p:nvPr/>
            </p:nvSpPr>
            <p:spPr>
              <a:xfrm>
                <a:off x="8586786" y="2014931"/>
                <a:ext cx="2880242" cy="3516861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B03B795E-8C7C-A4C5-288D-F2103DAA82B5}"/>
                  </a:ext>
                </a:extLst>
              </p:cNvPr>
              <p:cNvSpPr/>
              <p:nvPr/>
            </p:nvSpPr>
            <p:spPr>
              <a:xfrm>
                <a:off x="9078689" y="2534371"/>
                <a:ext cx="2001915" cy="109371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spc="400" dirty="0" err="1">
                    <a:latin typeface="AA Aqil" panose="02000500000000020004" pitchFamily="2" charset="-78"/>
                    <a:cs typeface="AA Aqil" panose="02000500000000020004" pitchFamily="2" charset="-78"/>
                  </a:rPr>
                  <a:t>fill_fuel</a:t>
                </a:r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()</a:t>
                </a:r>
              </a:p>
              <a:p>
                <a:pPr algn="ctr"/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ignition()</a:t>
                </a:r>
              </a:p>
              <a:p>
                <a:pPr algn="ctr"/>
                <a:r>
                  <a:rPr lang="en-US" sz="1200" b="1" spc="400" dirty="0" err="1">
                    <a:latin typeface="AA Aqil" panose="02000500000000020004" pitchFamily="2" charset="-78"/>
                    <a:cs typeface="AA Aqil" panose="02000500000000020004" pitchFamily="2" charset="-78"/>
                  </a:rPr>
                  <a:t>Move_bracks</a:t>
                </a:r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()</a:t>
                </a:r>
              </a:p>
              <a:p>
                <a:pPr algn="ctr"/>
                <a:r>
                  <a:rPr lang="en-US" sz="1200" b="1" spc="400" dirty="0" err="1">
                    <a:latin typeface="AA Aqil" panose="02000500000000020004" pitchFamily="2" charset="-78"/>
                    <a:cs typeface="AA Aqil" panose="02000500000000020004" pitchFamily="2" charset="-78"/>
                  </a:rPr>
                  <a:t>change_speed</a:t>
                </a:r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()</a:t>
                </a: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0AED615-6CEC-B1EB-76FB-1E67DDBEBE55}"/>
                  </a:ext>
                </a:extLst>
              </p:cNvPr>
              <p:cNvSpPr/>
              <p:nvPr/>
            </p:nvSpPr>
            <p:spPr>
              <a:xfrm>
                <a:off x="9078689" y="4124397"/>
                <a:ext cx="2001915" cy="130219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spc="400" dirty="0" err="1">
                    <a:latin typeface="AA Aqil" panose="02000500000000020004" pitchFamily="2" charset="-78"/>
                    <a:cs typeface="AA Aqil" panose="02000500000000020004" pitchFamily="2" charset="-78"/>
                  </a:rPr>
                  <a:t>turn_on</a:t>
                </a:r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()</a:t>
                </a:r>
              </a:p>
              <a:p>
                <a:pPr algn="ctr"/>
                <a:r>
                  <a:rPr lang="en-US" sz="1200" b="1" spc="400" dirty="0" err="1">
                    <a:latin typeface="AA Aqil" panose="02000500000000020004" pitchFamily="2" charset="-78"/>
                    <a:cs typeface="AA Aqil" panose="02000500000000020004" pitchFamily="2" charset="-78"/>
                  </a:rPr>
                  <a:t>turn_off</a:t>
                </a:r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()</a:t>
                </a:r>
              </a:p>
              <a:p>
                <a:pPr algn="ctr"/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accelerate()</a:t>
                </a:r>
              </a:p>
              <a:p>
                <a:pPr algn="ctr"/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brake()</a:t>
                </a:r>
              </a:p>
              <a:p>
                <a:pPr algn="ctr"/>
                <a:r>
                  <a:rPr lang="en-US" sz="1200" b="1" spc="400" dirty="0" err="1">
                    <a:latin typeface="AA Aqil" panose="02000500000000020004" pitchFamily="2" charset="-78"/>
                    <a:cs typeface="AA Aqil" panose="02000500000000020004" pitchFamily="2" charset="-78"/>
                  </a:rPr>
                  <a:t>change_gear</a:t>
                </a:r>
                <a:r>
                  <a:rPr lang="en-US" sz="1200" b="1" spc="400" dirty="0">
                    <a:latin typeface="AA Aqil" panose="02000500000000020004" pitchFamily="2" charset="-78"/>
                    <a:cs typeface="AA Aqil" panose="02000500000000020004" pitchFamily="2" charset="-78"/>
                  </a:rPr>
                  <a:t>()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4DC58E-96E1-191B-2B8A-F4CC61075ACB}"/>
                  </a:ext>
                </a:extLst>
              </p:cNvPr>
              <p:cNvSpPr txBox="1"/>
              <p:nvPr/>
            </p:nvSpPr>
            <p:spPr>
              <a:xfrm>
                <a:off x="9531623" y="2137767"/>
                <a:ext cx="853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Private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3322B9-EC06-6A75-EFAC-8BFA573AB20C}"/>
                  </a:ext>
                </a:extLst>
              </p:cNvPr>
              <p:cNvSpPr txBox="1"/>
              <p:nvPr/>
            </p:nvSpPr>
            <p:spPr>
              <a:xfrm>
                <a:off x="9568491" y="3691572"/>
                <a:ext cx="779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Public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605330-98D9-17ED-83F6-793CA50E055E}"/>
                  </a:ext>
                </a:extLst>
              </p:cNvPr>
              <p:cNvSpPr txBox="1"/>
              <p:nvPr/>
            </p:nvSpPr>
            <p:spPr>
              <a:xfrm>
                <a:off x="9581928" y="1561242"/>
                <a:ext cx="7986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</a:t>
                </a:r>
              </a:p>
            </p:txBody>
          </p:sp>
        </p:grp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9C911D9-215F-B1E6-E89A-69A26E14EB06}"/>
                </a:ext>
              </a:extLst>
            </p:cNvPr>
            <p:cNvSpPr/>
            <p:nvPr/>
          </p:nvSpPr>
          <p:spPr>
            <a:xfrm>
              <a:off x="1793494" y="3220905"/>
              <a:ext cx="2281722" cy="2303242"/>
            </a:xfrm>
            <a:prstGeom prst="roundRect">
              <a:avLst/>
            </a:prstGeom>
            <a:solidFill>
              <a:srgbClr val="6C080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613A992-A21F-A85D-AC4E-B1B149124952}"/>
                </a:ext>
              </a:extLst>
            </p:cNvPr>
            <p:cNvSpPr txBox="1"/>
            <p:nvPr/>
          </p:nvSpPr>
          <p:spPr>
            <a:xfrm>
              <a:off x="2218950" y="2857549"/>
              <a:ext cx="1430810" cy="3428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User Program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CD29BF3-2361-2930-FB90-E12A31FFFEF1}"/>
                </a:ext>
              </a:extLst>
            </p:cNvPr>
            <p:cNvCxnSpPr>
              <a:cxnSpLocks/>
            </p:cNvCxnSpPr>
            <p:nvPr/>
          </p:nvCxnSpPr>
          <p:spPr>
            <a:xfrm>
              <a:off x="4075216" y="3935914"/>
              <a:ext cx="4050573" cy="52486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4B53D3-685F-2F1A-8FF7-62B2DE1A89C9}"/>
                </a:ext>
              </a:extLst>
            </p:cNvPr>
            <p:cNvSpPr txBox="1"/>
            <p:nvPr/>
          </p:nvSpPr>
          <p:spPr>
            <a:xfrm rot="431809">
              <a:off x="5391023" y="3867657"/>
              <a:ext cx="14155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Accessibility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452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743B2-1162-2C15-FD5E-72729379D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2" y="400050"/>
            <a:ext cx="49053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11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4BDD-1E44-3602-A2A3-FBA9B6893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Object Oriented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906F7-E1E7-D5C6-D942-990353064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87" y="1186646"/>
            <a:ext cx="7282842" cy="4263620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What is Object Oriented Programming?</a:t>
            </a:r>
          </a:p>
          <a:p>
            <a:pPr lvl="1"/>
            <a:r>
              <a:rPr lang="en-US" dirty="0">
                <a:latin typeface="Arial Black" panose="020B0A04020102020204" pitchFamily="34" charset="0"/>
              </a:rPr>
              <a:t>“Object Oriented Programing is the way of programing, based on hierarchy of classes with cooperating objects”</a:t>
            </a:r>
          </a:p>
          <a:p>
            <a:r>
              <a:rPr lang="en-US" dirty="0">
                <a:latin typeface="Arial Black" panose="020B0A04020102020204" pitchFamily="34" charset="0"/>
              </a:rPr>
              <a:t>What is a Class?</a:t>
            </a:r>
          </a:p>
          <a:p>
            <a:pPr lvl="1"/>
            <a:r>
              <a:rPr lang="en-US" dirty="0">
                <a:latin typeface="Arial Black" panose="020B0A04020102020204" pitchFamily="34" charset="0"/>
              </a:rPr>
              <a:t>A Class is a structure that defines the data and methods working on that data.</a:t>
            </a:r>
          </a:p>
          <a:p>
            <a:r>
              <a:rPr lang="en-US" dirty="0">
                <a:latin typeface="Arial Black" panose="020B0A04020102020204" pitchFamily="34" charset="0"/>
              </a:rPr>
              <a:t>What is an Object?</a:t>
            </a:r>
          </a:p>
          <a:p>
            <a:pPr lvl="1"/>
            <a:r>
              <a:rPr lang="en-US" dirty="0">
                <a:latin typeface="Arial Black" panose="020B0A04020102020204" pitchFamily="34" charset="0"/>
              </a:rPr>
              <a:t>Objects are the instances of a class created with specifically defined data.</a:t>
            </a:r>
          </a:p>
          <a:p>
            <a:pPr lvl="1"/>
            <a:endParaRPr lang="en-US" dirty="0">
              <a:latin typeface="Arial Black" panose="020B0A040201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D1B49D-A3D7-E407-668A-9904E5CFB9CF}"/>
              </a:ext>
            </a:extLst>
          </p:cNvPr>
          <p:cNvGrpSpPr/>
          <p:nvPr/>
        </p:nvGrpSpPr>
        <p:grpSpPr>
          <a:xfrm>
            <a:off x="7986713" y="1336249"/>
            <a:ext cx="3421406" cy="3477580"/>
            <a:chOff x="7986713" y="1336249"/>
            <a:chExt cx="3421406" cy="34775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CD3CFCE-D646-E52F-A814-CB0F8DB41137}"/>
                </a:ext>
              </a:extLst>
            </p:cNvPr>
            <p:cNvGrpSpPr/>
            <p:nvPr/>
          </p:nvGrpSpPr>
          <p:grpSpPr>
            <a:xfrm>
              <a:off x="7986713" y="1336249"/>
              <a:ext cx="3421406" cy="3477580"/>
              <a:chOff x="7986713" y="1265871"/>
              <a:chExt cx="3421406" cy="347758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24905E0-4449-267E-DE11-3785C2762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51" t="15666" r="63257" b="34087"/>
              <a:stretch/>
            </p:blipFill>
            <p:spPr>
              <a:xfrm>
                <a:off x="7986713" y="2644246"/>
                <a:ext cx="1249680" cy="1364825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60FB1D9-DB15-DBD1-5820-53EF53D81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68867" y="1680972"/>
                <a:ext cx="1639252" cy="3062479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75E914-8AAA-1A7D-0A69-3841B32246A9}"/>
                  </a:ext>
                </a:extLst>
              </p:cNvPr>
              <p:cNvSpPr txBox="1"/>
              <p:nvPr/>
            </p:nvSpPr>
            <p:spPr>
              <a:xfrm>
                <a:off x="8262983" y="2274914"/>
                <a:ext cx="7104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Class</a:t>
                </a:r>
              </a:p>
            </p:txBody>
          </p:sp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67E758AB-5DA8-8D0A-A0EF-39F1CA0D0B4A}"/>
                  </a:ext>
                </a:extLst>
              </p:cNvPr>
              <p:cNvSpPr/>
              <p:nvPr/>
            </p:nvSpPr>
            <p:spPr>
              <a:xfrm>
                <a:off x="9274428" y="3219501"/>
                <a:ext cx="456403" cy="214313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6B9703E-D687-F624-082F-8A5C46146A45}"/>
                  </a:ext>
                </a:extLst>
              </p:cNvPr>
              <p:cNvSpPr txBox="1"/>
              <p:nvPr/>
            </p:nvSpPr>
            <p:spPr>
              <a:xfrm>
                <a:off x="10163536" y="1265871"/>
                <a:ext cx="907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Objects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BC5972-1DD9-F71E-FDA4-F32A80E19185}"/>
                  </a:ext>
                </a:extLst>
              </p:cNvPr>
              <p:cNvSpPr txBox="1"/>
              <p:nvPr/>
            </p:nvSpPr>
            <p:spPr>
              <a:xfrm rot="5400000">
                <a:off x="9858714" y="2287028"/>
                <a:ext cx="12681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spc="800" dirty="0">
                    <a:solidFill>
                      <a:schemeClr val="accent1"/>
                    </a:solidFill>
                    <a:latin typeface="Aptos Display" panose="020B0004020202020204" pitchFamily="34" charset="0"/>
                  </a:rPr>
                  <a:t>Child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7A2F2B-C75C-3197-CA41-D45C2FA8BF27}"/>
                  </a:ext>
                </a:extLst>
              </p:cNvPr>
              <p:cNvSpPr txBox="1"/>
              <p:nvPr/>
            </p:nvSpPr>
            <p:spPr>
              <a:xfrm rot="5400000">
                <a:off x="10476547" y="3751181"/>
                <a:ext cx="104811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spc="800" dirty="0">
                    <a:solidFill>
                      <a:schemeClr val="accent1"/>
                    </a:solidFill>
                    <a:latin typeface="Aptos Display" panose="020B0004020202020204" pitchFamily="34" charset="0"/>
                  </a:rPr>
                  <a:t>Men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F52B085-705D-3D9B-534B-9CF245F0C8B6}"/>
                  </a:ext>
                </a:extLst>
              </p:cNvPr>
              <p:cNvSpPr txBox="1"/>
              <p:nvPr/>
            </p:nvSpPr>
            <p:spPr>
              <a:xfrm rot="5400000">
                <a:off x="10104987" y="2329807"/>
                <a:ext cx="152876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spc="800" dirty="0">
                    <a:solidFill>
                      <a:schemeClr val="accent1"/>
                    </a:solidFill>
                    <a:latin typeface="Aptos Display" panose="020B0004020202020204" pitchFamily="34" charset="0"/>
                  </a:rPr>
                  <a:t>women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CDBD7E5-AE1A-8CD0-0A9A-08B5E0A930D9}"/>
                </a:ext>
              </a:extLst>
            </p:cNvPr>
            <p:cNvSpPr txBox="1"/>
            <p:nvPr/>
          </p:nvSpPr>
          <p:spPr>
            <a:xfrm rot="5400000">
              <a:off x="8367434" y="3444318"/>
              <a:ext cx="14681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spc="800" dirty="0">
                  <a:solidFill>
                    <a:schemeClr val="accent1"/>
                  </a:solidFill>
                  <a:latin typeface="Aptos Display" panose="020B0004020202020204" pitchFamily="34" charset="0"/>
                </a:rPr>
                <a:t>Human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7246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7C90F9-FE08-F658-F3E7-1F838C23F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A4FDC-BFFC-D419-80B1-E5214327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Classes as data types 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355D6A6-105D-AA18-2A88-6BA1B599C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71" y="1136225"/>
            <a:ext cx="8382979" cy="4045548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Every computer language comes with a verity of built in data types.</a:t>
            </a:r>
          </a:p>
          <a:p>
            <a:r>
              <a:rPr lang="en-US" dirty="0">
                <a:latin typeface="Arial Black" panose="020B0A04020102020204" pitchFamily="34" charset="0"/>
              </a:rPr>
              <a:t>Most of the popular programming languages provides the way of building your own data types.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Classes could be programmer defined data types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And java is one of them.</a:t>
            </a:r>
          </a:p>
          <a:p>
            <a:r>
              <a:rPr lang="en-US" dirty="0">
                <a:latin typeface="Arial Black" panose="020B0A04020102020204" pitchFamily="34" charset="0"/>
              </a:rPr>
              <a:t>Object oriented programming is a way of programming that is dominated to create a new data type.</a:t>
            </a:r>
          </a:p>
        </p:txBody>
      </p:sp>
    </p:spTree>
    <p:extLst>
      <p:ext uri="{BB962C8B-B14F-4D97-AF65-F5344CB8AC3E}">
        <p14:creationId xmlns:p14="http://schemas.microsoft.com/office/powerpoint/2010/main" val="1330883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135AD-61B4-58B8-AFDB-50C14B211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4CFF-1195-8C54-DB68-B9434167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How to design a class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AC4168-275E-61B5-2C55-CF6DC3F68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71" y="1071564"/>
            <a:ext cx="10297504" cy="4605422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Requirements: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Find out the problem to be solved.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 Black" panose="020B0A04020102020204" pitchFamily="34" charset="0"/>
              </a:rPr>
              <a:t>What are the specifications required.</a:t>
            </a:r>
          </a:p>
          <a:p>
            <a:r>
              <a:rPr lang="en-US" dirty="0">
                <a:latin typeface="Arial Black" panose="020B0A04020102020204" pitchFamily="34" charset="0"/>
              </a:rPr>
              <a:t>Classes could be nouns.</a:t>
            </a:r>
          </a:p>
          <a:p>
            <a:r>
              <a:rPr lang="en-US" dirty="0">
                <a:latin typeface="Arial Black" panose="020B0A04020102020204" pitchFamily="34" charset="0"/>
              </a:rPr>
              <a:t>And verbs are the behavior and methods (which also defines class’s responsibilities).</a:t>
            </a:r>
          </a:p>
          <a:p>
            <a:r>
              <a:rPr lang="en-US" dirty="0">
                <a:latin typeface="Arial Black" panose="020B0A04020102020204" pitchFamily="34" charset="0"/>
              </a:rPr>
              <a:t>Look around in scenarios to find nouns and verbs.</a:t>
            </a:r>
          </a:p>
          <a:p>
            <a:r>
              <a:rPr lang="en-US" dirty="0">
                <a:latin typeface="Arial Black" panose="020B0A04020102020204" pitchFamily="34" charset="0"/>
              </a:rPr>
              <a:t>Implementation and testing of classes.</a:t>
            </a:r>
          </a:p>
          <a:p>
            <a:r>
              <a:rPr lang="en-US" dirty="0">
                <a:latin typeface="Arial Black" panose="020B0A04020102020204" pitchFamily="34" charset="0"/>
              </a:rPr>
              <a:t>Designing may normally be the hardest part.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Planning to reuse.</a:t>
            </a:r>
          </a:p>
        </p:txBody>
      </p:sp>
    </p:spTree>
    <p:extLst>
      <p:ext uri="{BB962C8B-B14F-4D97-AF65-F5344CB8AC3E}">
        <p14:creationId xmlns:p14="http://schemas.microsoft.com/office/powerpoint/2010/main" val="2452224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E959D-DA50-0B0A-EF55-FFB273FFC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B26F-5D7A-0CE1-BA66-6BC74BAD6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Class design …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FAE610E-F6C7-CEF5-A1A8-F471E2F6F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71" y="1067158"/>
            <a:ext cx="9786330" cy="1642831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Classes should be cohesive.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A class should be designed in a way to do one thing correctly.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>
              <a:latin typeface="Arial Black" panose="020B0A040201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FC4747-720D-7146-45E2-FED62B8EB9C6}"/>
              </a:ext>
            </a:extLst>
          </p:cNvPr>
          <p:cNvGrpSpPr/>
          <p:nvPr/>
        </p:nvGrpSpPr>
        <p:grpSpPr>
          <a:xfrm>
            <a:off x="2540903" y="1811104"/>
            <a:ext cx="5929429" cy="1999518"/>
            <a:chOff x="1944003" y="1834626"/>
            <a:chExt cx="5929429" cy="199951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3A176CF-0E06-2F00-2AD2-98A617FBB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018" b="95341" l="3595" r="93301">
                          <a14:foregroundMark x1="7680" y1="51613" x2="7680" y2="51613"/>
                          <a14:foregroundMark x1="50490" y1="91935" x2="50490" y2="91935"/>
                          <a14:foregroundMark x1="93464" y1="59319" x2="93464" y2="59319"/>
                          <a14:foregroundMark x1="71405" y1="13799" x2="71405" y2="13799"/>
                          <a14:foregroundMark x1="73693" y1="5197" x2="73693" y2="5197"/>
                          <a14:foregroundMark x1="49510" y1="95341" x2="49510" y2="95341"/>
                          <a14:foregroundMark x1="3595" y1="53584" x2="3595" y2="53584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0145" y="1913974"/>
              <a:ext cx="2076095" cy="189291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9B1A91-7225-E927-9284-F36CEBD95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68" b="90336" l="8750" r="92250">
                          <a14:foregroundMark x1="61083" y1="90539" x2="61083" y2="90539"/>
                          <a14:foregroundMark x1="92250" y1="56358" x2="92250" y2="56358"/>
                          <a14:foregroundMark x1="9500" y1="51679" x2="9500" y2="51679"/>
                          <a14:foregroundMark x1="9250" y1="58698" x2="9250" y2="58698"/>
                          <a14:foregroundMark x1="62833" y1="22177" x2="62833" y2="22177"/>
                          <a14:foregroundMark x1="8750" y1="52187" x2="8750" y2="52187"/>
                          <a14:foregroundMark x1="64583" y1="18616" x2="64583" y2="18616"/>
                          <a14:backgroundMark x1="27000" y1="31943" x2="27000" y2="31943"/>
                          <a14:backgroundMark x1="30250" y1="21872" x2="30250" y2="21872"/>
                          <a14:backgroundMark x1="32000" y1="22482" x2="32000" y2="22482"/>
                          <a14:backgroundMark x1="29667" y1="25127" x2="35417" y2="15056"/>
                          <a14:backgroundMark x1="35417" y1="15056" x2="36583" y2="10478"/>
                          <a14:backgroundMark x1="29500" y1="83520" x2="31917" y2="87080"/>
                          <a14:backgroundMark x1="28917" y1="35097" x2="28917" y2="35097"/>
                          <a14:backgroundMark x1="68667" y1="22482" x2="68667" y2="22482"/>
                          <a14:backgroundMark x1="67833" y1="21465" x2="67833" y2="21465"/>
                          <a14:backgroundMark x1="60333" y1="12309" x2="63000" y2="15259"/>
                          <a14:backgroundMark x1="64083" y1="16480" x2="64083" y2="16480"/>
                          <a14:backgroundMark x1="66083" y1="19329" x2="66083" y2="19329"/>
                          <a14:backgroundMark x1="7417" y1="49949" x2="7417" y2="49949"/>
                          <a14:backgroundMark x1="10000" y1="47304" x2="10000" y2="47304"/>
                          <a14:backgroundMark x1="12000" y1="44252" x2="12000" y2="44252"/>
                          <a14:backgroundMark x1="9417" y1="49847" x2="9417" y2="49847"/>
                          <a14:backgroundMark x1="8000" y1="53611" x2="8000" y2="53611"/>
                          <a14:backgroundMark x1="7667" y1="53306" x2="7667" y2="53306"/>
                          <a14:backgroundMark x1="35667" y1="15972" x2="35667" y2="15972"/>
                          <a14:backgroundMark x1="38833" y1="12004" x2="38833" y2="12004"/>
                          <a14:backgroundMark x1="38833" y1="12004" x2="38833" y2="12004"/>
                          <a14:backgroundMark x1="40000" y1="10682" x2="40000" y2="1068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2515" y="1834626"/>
              <a:ext cx="2440917" cy="199951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F769D6-3787-8FF9-CC29-8749974FB655}"/>
                </a:ext>
              </a:extLst>
            </p:cNvPr>
            <p:cNvSpPr/>
            <p:nvPr/>
          </p:nvSpPr>
          <p:spPr>
            <a:xfrm rot="19200201">
              <a:off x="1944003" y="2792815"/>
              <a:ext cx="2431988" cy="457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Checkmark">
              <a:extLst>
                <a:ext uri="{FF2B5EF4-FFF2-40B4-BE49-F238E27FC236}">
                  <a16:creationId xmlns:a16="http://schemas.microsoft.com/office/drawing/2014/main" id="{280D035E-6564-DDD0-4D35-6D773AEAC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54183" y="2138392"/>
              <a:ext cx="1079500" cy="1079500"/>
            </a:xfrm>
            <a:prstGeom prst="rect">
              <a:avLst/>
            </a:prstGeom>
          </p:spPr>
        </p:pic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3A7D1E8-6007-FDBD-AD9E-E19489772DB6}"/>
              </a:ext>
            </a:extLst>
          </p:cNvPr>
          <p:cNvSpPr txBox="1">
            <a:spLocks/>
          </p:cNvSpPr>
          <p:nvPr/>
        </p:nvSpPr>
        <p:spPr>
          <a:xfrm>
            <a:off x="703871" y="3865757"/>
            <a:ext cx="9786330" cy="18242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 Black" panose="020B0A04020102020204" pitchFamily="34" charset="0"/>
              </a:rPr>
              <a:t>Classes should not be tightly coupled.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Any changes in the implementation of a class should not affect other classes.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Loose coupling can also be achieved with in a class itself.</a:t>
            </a:r>
          </a:p>
        </p:txBody>
      </p:sp>
    </p:spTree>
    <p:extLst>
      <p:ext uri="{BB962C8B-B14F-4D97-AF65-F5344CB8AC3E}">
        <p14:creationId xmlns:p14="http://schemas.microsoft.com/office/powerpoint/2010/main" val="2838220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2B599-5B62-5D23-F236-2DFBA5965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9250-B95C-28EB-5791-4C9F7548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The Pillars of the Paradigm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828D34-BBDD-EA5B-F93F-A59A51DBD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71" y="1072710"/>
            <a:ext cx="10183204" cy="4712580"/>
          </a:xfrm>
        </p:spPr>
        <p:txBody>
          <a:bodyPr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Encapsulation</a:t>
            </a:r>
          </a:p>
          <a:p>
            <a:pPr lvl="1"/>
            <a:r>
              <a:rPr lang="en-US" dirty="0">
                <a:latin typeface="Arial Black" panose="020B0A04020102020204" pitchFamily="34" charset="0"/>
              </a:rPr>
              <a:t>Encapsulation include bundling of data and methods that operates on that data in single unit.</a:t>
            </a:r>
          </a:p>
          <a:p>
            <a:r>
              <a:rPr lang="en-US" dirty="0">
                <a:latin typeface="Arial Black" panose="020B0A04020102020204" pitchFamily="34" charset="0"/>
              </a:rPr>
              <a:t>Inheritance</a:t>
            </a:r>
          </a:p>
          <a:p>
            <a:pPr lvl="1"/>
            <a:r>
              <a:rPr lang="en-US" dirty="0">
                <a:latin typeface="Arial Black" panose="020B0A04020102020204" pitchFamily="34" charset="0"/>
              </a:rPr>
              <a:t>Inheritance serves as the powerful method for reusing code.</a:t>
            </a:r>
          </a:p>
          <a:p>
            <a:r>
              <a:rPr lang="en-US" dirty="0">
                <a:latin typeface="Arial Black" panose="020B0A04020102020204" pitchFamily="34" charset="0"/>
              </a:rPr>
              <a:t>Polymorphism</a:t>
            </a:r>
          </a:p>
          <a:p>
            <a:pPr lvl="1"/>
            <a:r>
              <a:rPr lang="en-US" dirty="0">
                <a:latin typeface="Arial Black" panose="020B0A04020102020204" pitchFamily="34" charset="0"/>
              </a:rPr>
              <a:t>A concept of allowing objects to work in different forms and behaviors.</a:t>
            </a:r>
          </a:p>
          <a:p>
            <a:r>
              <a:rPr lang="en-US" dirty="0">
                <a:latin typeface="Arial Black" panose="020B0A04020102020204" pitchFamily="34" charset="0"/>
              </a:rPr>
              <a:t>Abstraction</a:t>
            </a:r>
          </a:p>
          <a:p>
            <a:pPr lvl="1"/>
            <a:r>
              <a:rPr lang="en-US" dirty="0">
                <a:latin typeface="Arial Black" panose="020B0A04020102020204" pitchFamily="34" charset="0"/>
              </a:rPr>
              <a:t>It handles complexity of a code by hiding unnecessary details or implementations.</a:t>
            </a:r>
          </a:p>
        </p:txBody>
      </p:sp>
    </p:spTree>
    <p:extLst>
      <p:ext uri="{BB962C8B-B14F-4D97-AF65-F5344CB8AC3E}">
        <p14:creationId xmlns:p14="http://schemas.microsoft.com/office/powerpoint/2010/main" val="2681525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6CAA-98B9-B18C-3D1A-4D53701C6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5AC6-1791-F0DD-BBB1-B56241576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Encapsulation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6AE4C1-6091-D873-5DC3-010A05E20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71" y="1072789"/>
            <a:ext cx="8585857" cy="4388530"/>
          </a:xfrm>
        </p:spPr>
        <p:txBody>
          <a:bodyPr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A language mechanism for restricting direct access to some of an object’s components</a:t>
            </a:r>
          </a:p>
          <a:p>
            <a:r>
              <a:rPr lang="en-US" dirty="0">
                <a:latin typeface="Arial Black" panose="020B0A04020102020204" pitchFamily="34" charset="0"/>
              </a:rPr>
              <a:t>There are some modifiers that defines the accessibility of classes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Private: declares members of a class are accessible within the class.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Public: this modifier has the widest scope as classes and methods that are public can be accessed from anywhere in your code.</a:t>
            </a:r>
          </a:p>
          <a:p>
            <a:r>
              <a:rPr lang="en-US" dirty="0">
                <a:latin typeface="Arial Black" panose="020B0A04020102020204" pitchFamily="34" charset="0"/>
              </a:rPr>
              <a:t>Getters and Setters are methods for accessing and updating private variables in a class. 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BA8A9A-CD96-C377-99E2-6E4C22CD3F92}"/>
              </a:ext>
            </a:extLst>
          </p:cNvPr>
          <p:cNvGrpSpPr/>
          <p:nvPr/>
        </p:nvGrpSpPr>
        <p:grpSpPr>
          <a:xfrm>
            <a:off x="8625108" y="1274044"/>
            <a:ext cx="2863016" cy="3079110"/>
            <a:chOff x="8301105" y="1550040"/>
            <a:chExt cx="3292194" cy="33966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93E93C-F125-4F6C-1B71-0165A3AA7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44303">
              <a:off x="8039099" y="2297384"/>
              <a:ext cx="3396642" cy="190195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A83933-1026-55C9-DA9A-281BDC641309}"/>
                </a:ext>
              </a:extLst>
            </p:cNvPr>
            <p:cNvSpPr txBox="1"/>
            <p:nvPr/>
          </p:nvSpPr>
          <p:spPr>
            <a:xfrm>
              <a:off x="10498127" y="3055057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Variables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A73485-67CE-FD4B-7462-6E401EAFB3DB}"/>
                </a:ext>
              </a:extLst>
            </p:cNvPr>
            <p:cNvSpPr txBox="1"/>
            <p:nvPr/>
          </p:nvSpPr>
          <p:spPr>
            <a:xfrm>
              <a:off x="10393932" y="3639716"/>
              <a:ext cx="10070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Methods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4A149D-DEB7-DF6D-648E-C8B37F945F2A}"/>
                </a:ext>
              </a:extLst>
            </p:cNvPr>
            <p:cNvSpPr txBox="1"/>
            <p:nvPr/>
          </p:nvSpPr>
          <p:spPr>
            <a:xfrm>
              <a:off x="10704776" y="2497021"/>
              <a:ext cx="710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46F98AF-47CF-4F5A-9A2F-2DEA4E38D5BB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 flipV="1">
              <a:off x="10351068" y="2497021"/>
              <a:ext cx="353708" cy="1846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BCBE401-2932-581C-405B-E8A81BA77E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86963" y="2896096"/>
              <a:ext cx="551073" cy="3522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5866594E-0508-3BD9-468A-FB4A544361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737420" y="3748578"/>
              <a:ext cx="662906" cy="5646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E0B69CAA-A546-5F2D-422F-D5F4A859B9D2}"/>
                </a:ext>
              </a:extLst>
            </p:cNvPr>
            <p:cNvSpPr/>
            <p:nvPr/>
          </p:nvSpPr>
          <p:spPr>
            <a:xfrm>
              <a:off x="8691476" y="2071691"/>
              <a:ext cx="662906" cy="27010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02B44AC-F9D0-ACAF-2D8A-C0339C52CD4A}"/>
                </a:ext>
              </a:extLst>
            </p:cNvPr>
            <p:cNvSpPr txBox="1"/>
            <p:nvPr/>
          </p:nvSpPr>
          <p:spPr>
            <a:xfrm rot="16200000">
              <a:off x="7719375" y="3263417"/>
              <a:ext cx="15327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Encapsulation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1950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2896E-F8D0-DF2B-D87A-EF2571AA0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5520-E7B3-4019-A91E-87E16960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Access Modifiers …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3F987BD4-D1CB-5230-33A0-90D50430EE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879032"/>
              </p:ext>
            </p:extLst>
          </p:nvPr>
        </p:nvGraphicFramePr>
        <p:xfrm>
          <a:off x="814388" y="1364825"/>
          <a:ext cx="10358435" cy="33786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1687">
                  <a:extLst>
                    <a:ext uri="{9D8B030D-6E8A-4147-A177-3AD203B41FA5}">
                      <a16:colId xmlns:a16="http://schemas.microsoft.com/office/drawing/2014/main" val="2416902887"/>
                    </a:ext>
                  </a:extLst>
                </a:gridCol>
                <a:gridCol w="2071687">
                  <a:extLst>
                    <a:ext uri="{9D8B030D-6E8A-4147-A177-3AD203B41FA5}">
                      <a16:colId xmlns:a16="http://schemas.microsoft.com/office/drawing/2014/main" val="2718337582"/>
                    </a:ext>
                  </a:extLst>
                </a:gridCol>
                <a:gridCol w="2071687">
                  <a:extLst>
                    <a:ext uri="{9D8B030D-6E8A-4147-A177-3AD203B41FA5}">
                      <a16:colId xmlns:a16="http://schemas.microsoft.com/office/drawing/2014/main" val="555480566"/>
                    </a:ext>
                  </a:extLst>
                </a:gridCol>
                <a:gridCol w="2071687">
                  <a:extLst>
                    <a:ext uri="{9D8B030D-6E8A-4147-A177-3AD203B41FA5}">
                      <a16:colId xmlns:a16="http://schemas.microsoft.com/office/drawing/2014/main" val="586009877"/>
                    </a:ext>
                  </a:extLst>
                </a:gridCol>
                <a:gridCol w="2071687">
                  <a:extLst>
                    <a:ext uri="{9D8B030D-6E8A-4147-A177-3AD203B41FA5}">
                      <a16:colId xmlns:a16="http://schemas.microsoft.com/office/drawing/2014/main" val="2393167866"/>
                    </a:ext>
                  </a:extLst>
                </a:gridCol>
              </a:tblGrid>
              <a:tr h="675725">
                <a:tc>
                  <a:txBody>
                    <a:bodyPr/>
                    <a:lstStyle/>
                    <a:p>
                      <a:r>
                        <a:rPr lang="en-US" b="1" spc="400" baseline="0" dirty="0">
                          <a:solidFill>
                            <a:schemeClr val="tx1"/>
                          </a:solidFill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Modifiers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spc="400" baseline="0" dirty="0">
                          <a:solidFill>
                            <a:schemeClr val="tx1"/>
                          </a:solidFill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spc="400" baseline="0" dirty="0">
                          <a:solidFill>
                            <a:schemeClr val="tx1"/>
                          </a:solidFill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Package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spc="400" baseline="0" dirty="0">
                          <a:solidFill>
                            <a:schemeClr val="tx1"/>
                          </a:solidFill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Subclass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b="1" spc="400" baseline="0" dirty="0">
                          <a:solidFill>
                            <a:schemeClr val="tx1"/>
                          </a:solidFill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Other classes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650295"/>
                  </a:ext>
                </a:extLst>
              </a:tr>
              <a:tr h="675725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Default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338034"/>
                  </a:ext>
                </a:extLst>
              </a:tr>
              <a:tr h="675725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5275706"/>
                  </a:ext>
                </a:extLst>
              </a:tr>
              <a:tr h="675725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Protected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6195710"/>
                  </a:ext>
                </a:extLst>
              </a:tr>
              <a:tr h="675725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Public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latin typeface="AA Aqil" panose="02000500000000020004" pitchFamily="2" charset="-78"/>
                          <a:cs typeface="AA Aqil" panose="02000500000000020004" pitchFamily="2" charset="-78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043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4003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36CB2-EB0B-A5D3-9876-E38CF599D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09F4-BCDE-2391-45D0-90445FCE2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871" y="0"/>
            <a:ext cx="10784257" cy="136482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Inheritance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672268-EC2C-6CB0-08BC-EE42EB2A3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71" y="971550"/>
            <a:ext cx="10568967" cy="4695994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Inheritance is a parent and a child relationship between classes.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Every class could be derived from one other class and that class is called as parent or super class.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Arial Black" panose="020B0A04020102020204" pitchFamily="34" charset="0"/>
              </a:rPr>
              <a:t>The derived class is called as a subclass or a child class.</a:t>
            </a:r>
          </a:p>
          <a:p>
            <a:r>
              <a:rPr lang="en-US" dirty="0">
                <a:latin typeface="Arial Black" panose="020B0A04020102020204" pitchFamily="34" charset="0"/>
              </a:rPr>
              <a:t>It includes all the properties and behaviors of the parent class in a child class.</a:t>
            </a:r>
          </a:p>
          <a:p>
            <a:r>
              <a:rPr lang="en-US" dirty="0">
                <a:latin typeface="Arial Black" panose="020B0A04020102020204" pitchFamily="34" charset="0"/>
              </a:rPr>
              <a:t>Along with the properties and methods of a superclass, a child class can also have its own properties and methods.</a:t>
            </a:r>
          </a:p>
          <a:p>
            <a:r>
              <a:rPr lang="en-US" dirty="0">
                <a:latin typeface="Arial Black" panose="020B0A04020102020204" pitchFamily="34" charset="0"/>
              </a:rPr>
              <a:t>Overriding can also be done while re-writing methods from the parent class.</a:t>
            </a:r>
          </a:p>
        </p:txBody>
      </p:sp>
    </p:spTree>
    <p:extLst>
      <p:ext uri="{BB962C8B-B14F-4D97-AF65-F5344CB8AC3E}">
        <p14:creationId xmlns:p14="http://schemas.microsoft.com/office/powerpoint/2010/main" val="36816800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488</TotalTime>
  <Words>919</Words>
  <Application>Microsoft Office PowerPoint</Application>
  <PresentationFormat>Widescreen</PresentationFormat>
  <Paragraphs>158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AA Aqil</vt:lpstr>
      <vt:lpstr>Aptos Display</vt:lpstr>
      <vt:lpstr>Arial</vt:lpstr>
      <vt:lpstr>Arial Black</vt:lpstr>
      <vt:lpstr>Impact</vt:lpstr>
      <vt:lpstr>Wingdings</vt:lpstr>
      <vt:lpstr>Main Event</vt:lpstr>
      <vt:lpstr>Object Oriented Programing</vt:lpstr>
      <vt:lpstr>Object Oriented Programming</vt:lpstr>
      <vt:lpstr>Classes as data types …</vt:lpstr>
      <vt:lpstr>How to design a class</vt:lpstr>
      <vt:lpstr>Class design …</vt:lpstr>
      <vt:lpstr>The Pillars of the Paradigm</vt:lpstr>
      <vt:lpstr>Encapsulation</vt:lpstr>
      <vt:lpstr>Access Modifiers … </vt:lpstr>
      <vt:lpstr>Inheritance</vt:lpstr>
      <vt:lpstr>Inheritance …</vt:lpstr>
      <vt:lpstr>Polymorphism </vt:lpstr>
      <vt:lpstr>Types of Polymorphism</vt:lpstr>
      <vt:lpstr>Abstraction</vt:lpstr>
      <vt:lpstr>Types of abstraction</vt:lpstr>
      <vt:lpstr>Types of abstraction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Yasir Nawaz</dc:creator>
  <cp:lastModifiedBy>Yasir Nawaz</cp:lastModifiedBy>
  <cp:revision>8</cp:revision>
  <dcterms:created xsi:type="dcterms:W3CDTF">2025-01-07T15:12:51Z</dcterms:created>
  <dcterms:modified xsi:type="dcterms:W3CDTF">2025-01-08T19:07:54Z</dcterms:modified>
</cp:coreProperties>
</file>